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IBM Plex Sans Medium"/>
      <p:regular r:id="rId15"/>
    </p:embeddedFont>
    <p:embeddedFont>
      <p:font typeface="IBM Plex Sans Medium"/>
      <p:regular r:id="rId16"/>
    </p:embeddedFont>
    <p:embeddedFont>
      <p:font typeface="IBM Plex Sans Medium"/>
      <p:regular r:id="rId17"/>
    </p:embeddedFont>
    <p:embeddedFont>
      <p:font typeface="IBM Plex Sans Medium"/>
      <p:regular r:id="rId18"/>
    </p:embeddedFont>
    <p:embeddedFont>
      <p:font typeface="Roboto"/>
      <p:regular r:id="rId19"/>
    </p:embeddedFont>
    <p:embeddedFont>
      <p:font typeface="Roboto"/>
      <p:regular r:id="rId20"/>
    </p:embeddedFont>
    <p:embeddedFont>
      <p:font typeface="Roboto"/>
      <p:regular r:id="rId21"/>
    </p:embeddedFont>
    <p:embeddedFont>
      <p:font typeface="Roboto"/>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3-1.png>
</file>

<file path=ppt/media/image-4-1.png>
</file>

<file path=ppt/media/image-5-1.png>
</file>

<file path=ppt/media/image-5-2.png>
</file>

<file path=ppt/media/image-5-3.png>
</file>

<file path=ppt/media/image-5-4.png>
</file>

<file path=ppt/media/image-5-5.png>
</file>

<file path=ppt/media/image-6-1.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011204"/>
            <a:ext cx="7556421" cy="2126337"/>
          </a:xfrm>
          <a:prstGeom prst="rect">
            <a:avLst/>
          </a:prstGeom>
          <a:noFill/>
          <a:ln/>
        </p:spPr>
        <p:txBody>
          <a:bodyPr wrap="squar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Classifying Cybersecurity Incidents with Machine Learning</a:t>
            </a:r>
            <a:endParaRPr lang="en-US" sz="4450" dirty="0"/>
          </a:p>
        </p:txBody>
      </p:sp>
      <p:sp>
        <p:nvSpPr>
          <p:cNvPr id="4" name="Text 1"/>
          <p:cNvSpPr/>
          <p:nvPr/>
        </p:nvSpPr>
        <p:spPr>
          <a:xfrm>
            <a:off x="793790" y="4477703"/>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This presentation explores a machine learning approach to classifying cybersecurity incidents, aiming to improve efficiency and accuracy in Security Operations Centers (SOCs).</a:t>
            </a:r>
            <a:endParaRPr lang="en-US" sz="1750" dirty="0"/>
          </a:p>
        </p:txBody>
      </p:sp>
      <p:sp>
        <p:nvSpPr>
          <p:cNvPr id="5" name="Shape 2"/>
          <p:cNvSpPr/>
          <p:nvPr/>
        </p:nvSpPr>
        <p:spPr>
          <a:xfrm>
            <a:off x="793790" y="5838468"/>
            <a:ext cx="362903" cy="362903"/>
          </a:xfrm>
          <a:prstGeom prst="roundRect">
            <a:avLst>
              <a:gd name="adj" fmla="val 25194296"/>
            </a:avLst>
          </a:prstGeom>
          <a:solidFill>
            <a:srgbClr val="CB441C"/>
          </a:solidFill>
          <a:ln w="7620">
            <a:solidFill>
              <a:srgbClr val="FFFFFF"/>
            </a:solidFill>
            <a:prstDash val="solid"/>
          </a:ln>
        </p:spPr>
      </p:sp>
      <p:sp>
        <p:nvSpPr>
          <p:cNvPr id="6" name="Text 3"/>
          <p:cNvSpPr/>
          <p:nvPr/>
        </p:nvSpPr>
        <p:spPr>
          <a:xfrm>
            <a:off x="911423" y="5971103"/>
            <a:ext cx="127516" cy="97512"/>
          </a:xfrm>
          <a:prstGeom prst="rect">
            <a:avLst/>
          </a:prstGeom>
          <a:noFill/>
          <a:ln/>
        </p:spPr>
        <p:txBody>
          <a:bodyPr wrap="none" lIns="0" tIns="0" rIns="0" bIns="0" rtlCol="0" anchor="t"/>
          <a:lstStyle/>
          <a:p>
            <a:pPr algn="ctr" indent="0" marL="0">
              <a:lnSpc>
                <a:spcPts val="750"/>
              </a:lnSpc>
              <a:buNone/>
            </a:pPr>
            <a:r>
              <a:rPr lang="en-US" sz="750" dirty="0">
                <a:solidFill>
                  <a:srgbClr val="FFFFFF"/>
                </a:solidFill>
                <a:latin typeface="Roboto Medium" pitchFamily="34" charset="0"/>
                <a:ea typeface="Roboto Medium" pitchFamily="34" charset="-122"/>
                <a:cs typeface="Roboto Medium" pitchFamily="34" charset="-120"/>
              </a:rPr>
              <a:t>DD</a:t>
            </a:r>
            <a:endParaRPr lang="en-US" sz="750" dirty="0"/>
          </a:p>
        </p:txBody>
      </p:sp>
      <p:sp>
        <p:nvSpPr>
          <p:cNvPr id="7" name="Text 4"/>
          <p:cNvSpPr/>
          <p:nvPr/>
        </p:nvSpPr>
        <p:spPr>
          <a:xfrm>
            <a:off x="1270040" y="5821561"/>
            <a:ext cx="2391728" cy="396835"/>
          </a:xfrm>
          <a:prstGeom prst="rect">
            <a:avLst/>
          </a:prstGeom>
          <a:noFill/>
          <a:ln/>
        </p:spPr>
        <p:txBody>
          <a:bodyPr wrap="none" lIns="0" tIns="0" rIns="0" bIns="0" rtlCol="0" anchor="t"/>
          <a:lstStyle/>
          <a:p>
            <a:pPr algn="l" indent="0" marL="0">
              <a:lnSpc>
                <a:spcPts val="3100"/>
              </a:lnSpc>
              <a:buNone/>
            </a:pPr>
            <a:r>
              <a:rPr lang="en-US" sz="2200" b="1" dirty="0">
                <a:solidFill>
                  <a:srgbClr val="D4D4D1"/>
                </a:solidFill>
                <a:latin typeface="Roboto Bold" pitchFamily="34" charset="0"/>
                <a:ea typeface="Roboto Bold" pitchFamily="34" charset="-122"/>
                <a:cs typeface="Roboto Bold" pitchFamily="34" charset="-120"/>
              </a:rPr>
              <a:t>by DIDDHA DILEEP</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8761571"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The Problem: Overwhelmed SOCs</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The Challenge</a:t>
            </a:r>
            <a:endParaRPr lang="en-US" sz="2200" dirty="0"/>
          </a:p>
        </p:txBody>
      </p:sp>
      <p:sp>
        <p:nvSpPr>
          <p:cNvPr id="4" name="Text 2"/>
          <p:cNvSpPr/>
          <p:nvPr/>
        </p:nvSpPr>
        <p:spPr>
          <a:xfrm>
            <a:off x="793790" y="4396859"/>
            <a:ext cx="6244709" cy="725805"/>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SOCs face a deluge of alerts daily, making it difficult to prioritize and respond to actual threats.</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The Solution</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This project aims to create a machine learning model that automatically classifies incidents, reducing manual effort and improving response times.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69708"/>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Data Exploration and Preprocessing</a:t>
            </a:r>
            <a:endParaRPr lang="en-US" sz="4450" dirty="0"/>
          </a:p>
        </p:txBody>
      </p:sp>
      <p:sp>
        <p:nvSpPr>
          <p:cNvPr id="4" name="Shape 1"/>
          <p:cNvSpPr/>
          <p:nvPr/>
        </p:nvSpPr>
        <p:spPr>
          <a:xfrm>
            <a:off x="793790" y="3482578"/>
            <a:ext cx="510302" cy="510302"/>
          </a:xfrm>
          <a:prstGeom prst="roundRect">
            <a:avLst>
              <a:gd name="adj" fmla="val 6667"/>
            </a:avLst>
          </a:prstGeom>
          <a:solidFill>
            <a:srgbClr val="484B51"/>
          </a:solidFill>
          <a:ln/>
        </p:spPr>
      </p:sp>
      <p:sp>
        <p:nvSpPr>
          <p:cNvPr id="5" name="Text 2"/>
          <p:cNvSpPr/>
          <p:nvPr/>
        </p:nvSpPr>
        <p:spPr>
          <a:xfrm>
            <a:off x="946785" y="3567589"/>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1</a:t>
            </a:r>
            <a:endParaRPr lang="en-US" sz="2650" dirty="0"/>
          </a:p>
        </p:txBody>
      </p:sp>
      <p:sp>
        <p:nvSpPr>
          <p:cNvPr id="6" name="Text 3"/>
          <p:cNvSpPr/>
          <p:nvPr/>
        </p:nvSpPr>
        <p:spPr>
          <a:xfrm>
            <a:off x="1530906" y="3482578"/>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Data Loading</a:t>
            </a:r>
            <a:endParaRPr lang="en-US" sz="2200" dirty="0"/>
          </a:p>
        </p:txBody>
      </p:sp>
      <p:sp>
        <p:nvSpPr>
          <p:cNvPr id="7" name="Text 4"/>
          <p:cNvSpPr/>
          <p:nvPr/>
        </p:nvSpPr>
        <p:spPr>
          <a:xfrm>
            <a:off x="1530906" y="3972997"/>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The dataset was loaded in chunks to handle its large size.</a:t>
            </a:r>
            <a:endParaRPr lang="en-US" sz="1750" dirty="0"/>
          </a:p>
        </p:txBody>
      </p:sp>
      <p:sp>
        <p:nvSpPr>
          <p:cNvPr id="8" name="Shape 5"/>
          <p:cNvSpPr/>
          <p:nvPr/>
        </p:nvSpPr>
        <p:spPr>
          <a:xfrm>
            <a:off x="4685467" y="3482578"/>
            <a:ext cx="510302" cy="510302"/>
          </a:xfrm>
          <a:prstGeom prst="roundRect">
            <a:avLst>
              <a:gd name="adj" fmla="val 6667"/>
            </a:avLst>
          </a:prstGeom>
          <a:solidFill>
            <a:srgbClr val="484B51"/>
          </a:solidFill>
          <a:ln/>
        </p:spPr>
      </p:sp>
      <p:sp>
        <p:nvSpPr>
          <p:cNvPr id="9" name="Text 6"/>
          <p:cNvSpPr/>
          <p:nvPr/>
        </p:nvSpPr>
        <p:spPr>
          <a:xfrm>
            <a:off x="4838462" y="3567589"/>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2</a:t>
            </a:r>
            <a:endParaRPr lang="en-US" sz="2650" dirty="0"/>
          </a:p>
        </p:txBody>
      </p:sp>
      <p:sp>
        <p:nvSpPr>
          <p:cNvPr id="10" name="Text 7"/>
          <p:cNvSpPr/>
          <p:nvPr/>
        </p:nvSpPr>
        <p:spPr>
          <a:xfrm>
            <a:off x="5422583" y="3482578"/>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Summary Statistics</a:t>
            </a:r>
            <a:endParaRPr lang="en-US" sz="2200" dirty="0"/>
          </a:p>
        </p:txBody>
      </p:sp>
      <p:sp>
        <p:nvSpPr>
          <p:cNvPr id="11" name="Text 8"/>
          <p:cNvSpPr/>
          <p:nvPr/>
        </p:nvSpPr>
        <p:spPr>
          <a:xfrm>
            <a:off x="5422583" y="3972997"/>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The data was analyzed to check its structure, data types, and missing values.</a:t>
            </a:r>
            <a:endParaRPr lang="en-US" sz="1750" dirty="0"/>
          </a:p>
        </p:txBody>
      </p:sp>
      <p:sp>
        <p:nvSpPr>
          <p:cNvPr id="12" name="Shape 9"/>
          <p:cNvSpPr/>
          <p:nvPr/>
        </p:nvSpPr>
        <p:spPr>
          <a:xfrm>
            <a:off x="793790" y="5543669"/>
            <a:ext cx="510302" cy="510302"/>
          </a:xfrm>
          <a:prstGeom prst="roundRect">
            <a:avLst>
              <a:gd name="adj" fmla="val 6667"/>
            </a:avLst>
          </a:prstGeom>
          <a:solidFill>
            <a:srgbClr val="484B51"/>
          </a:solidFill>
          <a:ln/>
        </p:spPr>
      </p:sp>
      <p:sp>
        <p:nvSpPr>
          <p:cNvPr id="13" name="Text 10"/>
          <p:cNvSpPr/>
          <p:nvPr/>
        </p:nvSpPr>
        <p:spPr>
          <a:xfrm>
            <a:off x="946785" y="5628680"/>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3</a:t>
            </a:r>
            <a:endParaRPr lang="en-US" sz="2650" dirty="0"/>
          </a:p>
        </p:txBody>
      </p:sp>
      <p:sp>
        <p:nvSpPr>
          <p:cNvPr id="14" name="Text 11"/>
          <p:cNvSpPr/>
          <p:nvPr/>
        </p:nvSpPr>
        <p:spPr>
          <a:xfrm>
            <a:off x="1530906" y="5543669"/>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Visualizations</a:t>
            </a:r>
            <a:endParaRPr lang="en-US" sz="2200" dirty="0"/>
          </a:p>
        </p:txBody>
      </p:sp>
      <p:sp>
        <p:nvSpPr>
          <p:cNvPr id="15" name="Text 12"/>
          <p:cNvSpPr/>
          <p:nvPr/>
        </p:nvSpPr>
        <p:spPr>
          <a:xfrm>
            <a:off x="1530906" y="6034088"/>
            <a:ext cx="6819305" cy="725805"/>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The distribution of key features, including the target variable (Incident Grade), was visualized to understand class imbalances.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31163"/>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Data Preprocessing: Preparing for Training</a:t>
            </a:r>
            <a:endParaRPr lang="en-US" sz="4450" dirty="0"/>
          </a:p>
        </p:txBody>
      </p:sp>
      <p:sp>
        <p:nvSpPr>
          <p:cNvPr id="4" name="Shape 1"/>
          <p:cNvSpPr/>
          <p:nvPr/>
        </p:nvSpPr>
        <p:spPr>
          <a:xfrm>
            <a:off x="6280190" y="2488883"/>
            <a:ext cx="3664863" cy="2032754"/>
          </a:xfrm>
          <a:prstGeom prst="roundRect">
            <a:avLst>
              <a:gd name="adj" fmla="val 1674"/>
            </a:avLst>
          </a:prstGeom>
          <a:solidFill>
            <a:srgbClr val="484B51"/>
          </a:solidFill>
          <a:ln/>
        </p:spPr>
      </p:sp>
      <p:sp>
        <p:nvSpPr>
          <p:cNvPr id="5" name="Text 2"/>
          <p:cNvSpPr/>
          <p:nvPr/>
        </p:nvSpPr>
        <p:spPr>
          <a:xfrm>
            <a:off x="6507004" y="2715697"/>
            <a:ext cx="2879050"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Handling Missing Data</a:t>
            </a:r>
            <a:endParaRPr lang="en-US" sz="2200" dirty="0"/>
          </a:p>
        </p:txBody>
      </p:sp>
      <p:sp>
        <p:nvSpPr>
          <p:cNvPr id="6" name="Text 3"/>
          <p:cNvSpPr/>
          <p:nvPr/>
        </p:nvSpPr>
        <p:spPr>
          <a:xfrm>
            <a:off x="6507004" y="3206115"/>
            <a:ext cx="3211235"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Missing values were imputed using forward fill and mean imputation.</a:t>
            </a:r>
            <a:endParaRPr lang="en-US" sz="1750" dirty="0"/>
          </a:p>
        </p:txBody>
      </p:sp>
      <p:sp>
        <p:nvSpPr>
          <p:cNvPr id="7" name="Shape 4"/>
          <p:cNvSpPr/>
          <p:nvPr/>
        </p:nvSpPr>
        <p:spPr>
          <a:xfrm>
            <a:off x="10171867" y="2488883"/>
            <a:ext cx="3664863" cy="2032754"/>
          </a:xfrm>
          <a:prstGeom prst="roundRect">
            <a:avLst>
              <a:gd name="adj" fmla="val 1674"/>
            </a:avLst>
          </a:prstGeom>
          <a:solidFill>
            <a:srgbClr val="484B51"/>
          </a:solidFill>
          <a:ln/>
        </p:spPr>
      </p:sp>
      <p:sp>
        <p:nvSpPr>
          <p:cNvPr id="8" name="Text 5"/>
          <p:cNvSpPr/>
          <p:nvPr/>
        </p:nvSpPr>
        <p:spPr>
          <a:xfrm>
            <a:off x="10398681" y="2715697"/>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Feature Engineering</a:t>
            </a:r>
            <a:endParaRPr lang="en-US" sz="2200" dirty="0"/>
          </a:p>
        </p:txBody>
      </p:sp>
      <p:sp>
        <p:nvSpPr>
          <p:cNvPr id="9" name="Text 6"/>
          <p:cNvSpPr/>
          <p:nvPr/>
        </p:nvSpPr>
        <p:spPr>
          <a:xfrm>
            <a:off x="10398681" y="3206115"/>
            <a:ext cx="3211235"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Derived timestamp-based features and removed redundant columns.</a:t>
            </a:r>
            <a:endParaRPr lang="en-US" sz="1750" dirty="0"/>
          </a:p>
        </p:txBody>
      </p:sp>
      <p:sp>
        <p:nvSpPr>
          <p:cNvPr id="10" name="Shape 7"/>
          <p:cNvSpPr/>
          <p:nvPr/>
        </p:nvSpPr>
        <p:spPr>
          <a:xfrm>
            <a:off x="6280190" y="4748451"/>
            <a:ext cx="3664863" cy="2749987"/>
          </a:xfrm>
          <a:prstGeom prst="roundRect">
            <a:avLst>
              <a:gd name="adj" fmla="val 1237"/>
            </a:avLst>
          </a:prstGeom>
          <a:solidFill>
            <a:srgbClr val="484B51"/>
          </a:solidFill>
          <a:ln/>
        </p:spPr>
      </p:sp>
      <p:sp>
        <p:nvSpPr>
          <p:cNvPr id="11" name="Text 8"/>
          <p:cNvSpPr/>
          <p:nvPr/>
        </p:nvSpPr>
        <p:spPr>
          <a:xfrm>
            <a:off x="6507004" y="4975265"/>
            <a:ext cx="3211235" cy="708660"/>
          </a:xfrm>
          <a:prstGeom prst="rect">
            <a:avLst/>
          </a:prstGeom>
          <a:noFill/>
          <a:ln/>
        </p:spPr>
        <p:txBody>
          <a:bodyPr wrap="squar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Encoding Categorical Variables</a:t>
            </a:r>
            <a:endParaRPr lang="en-US" sz="2200" dirty="0"/>
          </a:p>
        </p:txBody>
      </p:sp>
      <p:sp>
        <p:nvSpPr>
          <p:cNvPr id="12" name="Text 9"/>
          <p:cNvSpPr/>
          <p:nvPr/>
        </p:nvSpPr>
        <p:spPr>
          <a:xfrm>
            <a:off x="6507004" y="5820013"/>
            <a:ext cx="3211235" cy="1451610"/>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Categorical features were converted into numerical formats using encoding techniques.</a:t>
            </a:r>
            <a:endParaRPr lang="en-US" sz="1750" dirty="0"/>
          </a:p>
        </p:txBody>
      </p:sp>
      <p:sp>
        <p:nvSpPr>
          <p:cNvPr id="13" name="Shape 10"/>
          <p:cNvSpPr/>
          <p:nvPr/>
        </p:nvSpPr>
        <p:spPr>
          <a:xfrm>
            <a:off x="10171867" y="4748451"/>
            <a:ext cx="3664863" cy="2749987"/>
          </a:xfrm>
          <a:prstGeom prst="roundRect">
            <a:avLst>
              <a:gd name="adj" fmla="val 1237"/>
            </a:avLst>
          </a:prstGeom>
          <a:solidFill>
            <a:srgbClr val="484B51"/>
          </a:solidFill>
          <a:ln/>
        </p:spPr>
      </p:sp>
      <p:sp>
        <p:nvSpPr>
          <p:cNvPr id="14" name="Text 11"/>
          <p:cNvSpPr/>
          <p:nvPr/>
        </p:nvSpPr>
        <p:spPr>
          <a:xfrm>
            <a:off x="10398681" y="497526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Scaling</a:t>
            </a:r>
            <a:endParaRPr lang="en-US" sz="2200" dirty="0"/>
          </a:p>
        </p:txBody>
      </p:sp>
      <p:sp>
        <p:nvSpPr>
          <p:cNvPr id="15" name="Text 12"/>
          <p:cNvSpPr/>
          <p:nvPr/>
        </p:nvSpPr>
        <p:spPr>
          <a:xfrm>
            <a:off x="10398681" y="5465683"/>
            <a:ext cx="3211235" cy="1451610"/>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Standardized numerical features to ensure equal contribution during model training.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821430"/>
            <a:ext cx="7485221"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Model Selection and Training</a:t>
            </a:r>
            <a:endParaRPr lang="en-US" sz="4450" dirty="0"/>
          </a:p>
        </p:txBody>
      </p:sp>
      <p:pic>
        <p:nvPicPr>
          <p:cNvPr id="4" name="Image 1" descr="preencoded.png">    </p:cNvPr>
          <p:cNvPicPr>
            <a:picLocks noChangeAspect="1"/>
          </p:cNvPicPr>
          <p:nvPr/>
        </p:nvPicPr>
        <p:blipFill>
          <a:blip r:embed="rId2"/>
          <a:stretch>
            <a:fillRect/>
          </a:stretch>
        </p:blipFill>
        <p:spPr>
          <a:xfrm>
            <a:off x="793790" y="4870371"/>
            <a:ext cx="566976" cy="566976"/>
          </a:xfrm>
          <a:prstGeom prst="rect">
            <a:avLst/>
          </a:prstGeom>
        </p:spPr>
      </p:pic>
      <p:sp>
        <p:nvSpPr>
          <p:cNvPr id="5" name="Text 1"/>
          <p:cNvSpPr/>
          <p:nvPr/>
        </p:nvSpPr>
        <p:spPr>
          <a:xfrm>
            <a:off x="793790"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Logistic Regression</a:t>
            </a:r>
            <a:endParaRPr lang="en-US" sz="2200" dirty="0"/>
          </a:p>
        </p:txBody>
      </p:sp>
      <p:sp>
        <p:nvSpPr>
          <p:cNvPr id="6" name="Text 2"/>
          <p:cNvSpPr/>
          <p:nvPr/>
        </p:nvSpPr>
        <p:spPr>
          <a:xfrm>
            <a:off x="793790" y="6154579"/>
            <a:ext cx="3005495"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 simple model used as a baseline for comparison.</a:t>
            </a:r>
            <a:endParaRPr lang="en-US" sz="1750" dirty="0"/>
          </a:p>
        </p:txBody>
      </p:sp>
      <p:pic>
        <p:nvPicPr>
          <p:cNvPr id="7" name="Image 2" descr="preencoded.png">    </p:cNvPr>
          <p:cNvPicPr>
            <a:picLocks noChangeAspect="1"/>
          </p:cNvPicPr>
          <p:nvPr/>
        </p:nvPicPr>
        <p:blipFill>
          <a:blip r:embed="rId3"/>
          <a:stretch>
            <a:fillRect/>
          </a:stretch>
        </p:blipFill>
        <p:spPr>
          <a:xfrm>
            <a:off x="4139446" y="4870371"/>
            <a:ext cx="566976" cy="566976"/>
          </a:xfrm>
          <a:prstGeom prst="rect">
            <a:avLst/>
          </a:prstGeom>
        </p:spPr>
      </p:pic>
      <p:sp>
        <p:nvSpPr>
          <p:cNvPr id="8" name="Text 3"/>
          <p:cNvSpPr/>
          <p:nvPr/>
        </p:nvSpPr>
        <p:spPr>
          <a:xfrm>
            <a:off x="4139446"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Decision Tree</a:t>
            </a:r>
            <a:endParaRPr lang="en-US" sz="2200" dirty="0"/>
          </a:p>
        </p:txBody>
      </p:sp>
      <p:sp>
        <p:nvSpPr>
          <p:cNvPr id="9" name="Text 4"/>
          <p:cNvSpPr/>
          <p:nvPr/>
        </p:nvSpPr>
        <p:spPr>
          <a:xfrm>
            <a:off x="4139446" y="6154579"/>
            <a:ext cx="3005614"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 non-linear model that works well for small datasets and easy interpretability.</a:t>
            </a:r>
            <a:endParaRPr lang="en-US" sz="1750" dirty="0"/>
          </a:p>
        </p:txBody>
      </p:sp>
      <p:pic>
        <p:nvPicPr>
          <p:cNvPr id="10" name="Image 3" descr="preencoded.png">    </p:cNvPr>
          <p:cNvPicPr>
            <a:picLocks noChangeAspect="1"/>
          </p:cNvPicPr>
          <p:nvPr/>
        </p:nvPicPr>
        <p:blipFill>
          <a:blip r:embed="rId4"/>
          <a:stretch>
            <a:fillRect/>
          </a:stretch>
        </p:blipFill>
        <p:spPr>
          <a:xfrm>
            <a:off x="7485221" y="4870371"/>
            <a:ext cx="566976" cy="566976"/>
          </a:xfrm>
          <a:prstGeom prst="rect">
            <a:avLst/>
          </a:prstGeom>
        </p:spPr>
      </p:pic>
      <p:sp>
        <p:nvSpPr>
          <p:cNvPr id="11" name="Text 5"/>
          <p:cNvSpPr/>
          <p:nvPr/>
        </p:nvSpPr>
        <p:spPr>
          <a:xfrm>
            <a:off x="7485221"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Random Forest</a:t>
            </a:r>
            <a:endParaRPr lang="en-US" sz="2200" dirty="0"/>
          </a:p>
        </p:txBody>
      </p:sp>
      <p:sp>
        <p:nvSpPr>
          <p:cNvPr id="12" name="Text 6"/>
          <p:cNvSpPr/>
          <p:nvPr/>
        </p:nvSpPr>
        <p:spPr>
          <a:xfrm>
            <a:off x="7485221" y="6154579"/>
            <a:ext cx="3005614"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An ensemble of decision trees that provides more accuracy and stability.</a:t>
            </a:r>
            <a:endParaRPr lang="en-US" sz="1750" dirty="0"/>
          </a:p>
        </p:txBody>
      </p:sp>
      <p:pic>
        <p:nvPicPr>
          <p:cNvPr id="13" name="Image 4" descr="preencoded.png">    </p:cNvPr>
          <p:cNvPicPr>
            <a:picLocks noChangeAspect="1"/>
          </p:cNvPicPr>
          <p:nvPr/>
        </p:nvPicPr>
        <p:blipFill>
          <a:blip r:embed="rId5"/>
          <a:stretch>
            <a:fillRect/>
          </a:stretch>
        </p:blipFill>
        <p:spPr>
          <a:xfrm>
            <a:off x="10830997" y="4870371"/>
            <a:ext cx="566976" cy="566976"/>
          </a:xfrm>
          <a:prstGeom prst="rect">
            <a:avLst/>
          </a:prstGeom>
        </p:spPr>
      </p:pic>
      <p:sp>
        <p:nvSpPr>
          <p:cNvPr id="14" name="Text 7"/>
          <p:cNvSpPr/>
          <p:nvPr/>
        </p:nvSpPr>
        <p:spPr>
          <a:xfrm>
            <a:off x="10830997"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XGBoost</a:t>
            </a:r>
            <a:endParaRPr lang="en-US" sz="2200" dirty="0"/>
          </a:p>
        </p:txBody>
      </p:sp>
      <p:sp>
        <p:nvSpPr>
          <p:cNvPr id="15" name="Text 8"/>
          <p:cNvSpPr/>
          <p:nvPr/>
        </p:nvSpPr>
        <p:spPr>
          <a:xfrm>
            <a:off x="10830997" y="6154579"/>
            <a:ext cx="3005614"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 powerful algorithm that handles large datasets efficiently.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28424"/>
          </a:xfrm>
          <a:prstGeom prst="rect">
            <a:avLst/>
          </a:prstGeom>
        </p:spPr>
      </p:pic>
      <p:sp>
        <p:nvSpPr>
          <p:cNvPr id="3" name="Text 0"/>
          <p:cNvSpPr/>
          <p:nvPr/>
        </p:nvSpPr>
        <p:spPr>
          <a:xfrm>
            <a:off x="735925" y="3206591"/>
            <a:ext cx="6906220" cy="656987"/>
          </a:xfrm>
          <a:prstGeom prst="rect">
            <a:avLst/>
          </a:prstGeom>
          <a:noFill/>
          <a:ln/>
        </p:spPr>
        <p:txBody>
          <a:bodyPr wrap="none" lIns="0" tIns="0" rIns="0" bIns="0" rtlCol="0" anchor="t"/>
          <a:lstStyle/>
          <a:p>
            <a:pPr indent="0" marL="0">
              <a:lnSpc>
                <a:spcPts val="5150"/>
              </a:lnSpc>
              <a:buNone/>
            </a:pPr>
            <a:r>
              <a:rPr lang="en-US" sz="4100" dirty="0">
                <a:solidFill>
                  <a:srgbClr val="F3F3F2"/>
                </a:solidFill>
                <a:latin typeface="IBM Plex Sans Medium" pitchFamily="34" charset="0"/>
                <a:ea typeface="IBM Plex Sans Medium" pitchFamily="34" charset="-122"/>
                <a:cs typeface="IBM Plex Sans Medium" pitchFamily="34" charset="-120"/>
              </a:rPr>
              <a:t>Model Evaluation and Tuning</a:t>
            </a:r>
            <a:endParaRPr lang="en-US" sz="4100" dirty="0"/>
          </a:p>
        </p:txBody>
      </p:sp>
      <p:sp>
        <p:nvSpPr>
          <p:cNvPr id="4" name="Shape 1"/>
          <p:cNvSpPr/>
          <p:nvPr/>
        </p:nvSpPr>
        <p:spPr>
          <a:xfrm>
            <a:off x="735925" y="5916216"/>
            <a:ext cx="13158549" cy="22860"/>
          </a:xfrm>
          <a:prstGeom prst="roundRect">
            <a:avLst>
              <a:gd name="adj" fmla="val 137978"/>
            </a:avLst>
          </a:prstGeom>
          <a:solidFill>
            <a:srgbClr val="61646A"/>
          </a:solidFill>
          <a:ln/>
        </p:spPr>
      </p:sp>
      <p:sp>
        <p:nvSpPr>
          <p:cNvPr id="5" name="Shape 2"/>
          <p:cNvSpPr/>
          <p:nvPr/>
        </p:nvSpPr>
        <p:spPr>
          <a:xfrm>
            <a:off x="3961448" y="5180350"/>
            <a:ext cx="22860" cy="735925"/>
          </a:xfrm>
          <a:prstGeom prst="roundRect">
            <a:avLst>
              <a:gd name="adj" fmla="val 137978"/>
            </a:avLst>
          </a:prstGeom>
          <a:solidFill>
            <a:srgbClr val="61646A"/>
          </a:solidFill>
          <a:ln/>
        </p:spPr>
      </p:sp>
      <p:sp>
        <p:nvSpPr>
          <p:cNvPr id="6" name="Shape 3"/>
          <p:cNvSpPr/>
          <p:nvPr/>
        </p:nvSpPr>
        <p:spPr>
          <a:xfrm>
            <a:off x="3736419" y="5679698"/>
            <a:ext cx="473035" cy="473035"/>
          </a:xfrm>
          <a:prstGeom prst="roundRect">
            <a:avLst>
              <a:gd name="adj" fmla="val 6668"/>
            </a:avLst>
          </a:prstGeom>
          <a:solidFill>
            <a:srgbClr val="484B51"/>
          </a:solidFill>
          <a:ln/>
        </p:spPr>
      </p:sp>
      <p:sp>
        <p:nvSpPr>
          <p:cNvPr id="7" name="Text 4"/>
          <p:cNvSpPr/>
          <p:nvPr/>
        </p:nvSpPr>
        <p:spPr>
          <a:xfrm>
            <a:off x="3878342" y="5758517"/>
            <a:ext cx="189190" cy="315397"/>
          </a:xfrm>
          <a:prstGeom prst="rect">
            <a:avLst/>
          </a:prstGeom>
          <a:noFill/>
          <a:ln/>
        </p:spPr>
        <p:txBody>
          <a:bodyPr wrap="none" lIns="0" tIns="0" rIns="0" bIns="0" rtlCol="0" anchor="t"/>
          <a:lstStyle/>
          <a:p>
            <a:pPr algn="ctr" indent="0" marL="0">
              <a:lnSpc>
                <a:spcPts val="2450"/>
              </a:lnSpc>
              <a:buNone/>
            </a:pPr>
            <a:r>
              <a:rPr lang="en-US" sz="2450" dirty="0">
                <a:solidFill>
                  <a:srgbClr val="D4D4D1"/>
                </a:solidFill>
                <a:latin typeface="IBM Plex Sans Medium" pitchFamily="34" charset="0"/>
                <a:ea typeface="IBM Plex Sans Medium" pitchFamily="34" charset="-122"/>
                <a:cs typeface="IBM Plex Sans Medium" pitchFamily="34" charset="-120"/>
              </a:rPr>
              <a:t>1</a:t>
            </a:r>
            <a:endParaRPr lang="en-US" sz="2450" dirty="0"/>
          </a:p>
        </p:txBody>
      </p:sp>
      <p:sp>
        <p:nvSpPr>
          <p:cNvPr id="8" name="Text 5"/>
          <p:cNvSpPr/>
          <p:nvPr/>
        </p:nvSpPr>
        <p:spPr>
          <a:xfrm>
            <a:off x="2658785" y="4178975"/>
            <a:ext cx="2628424" cy="328613"/>
          </a:xfrm>
          <a:prstGeom prst="rect">
            <a:avLst/>
          </a:prstGeom>
          <a:noFill/>
          <a:ln/>
        </p:spPr>
        <p:txBody>
          <a:bodyPr wrap="none" lIns="0" tIns="0" rIns="0" bIns="0" rtlCol="0" anchor="t"/>
          <a:lstStyle/>
          <a:p>
            <a:pPr algn="ctr" indent="0" marL="0">
              <a:lnSpc>
                <a:spcPts val="2550"/>
              </a:lnSpc>
              <a:buNone/>
            </a:pPr>
            <a:r>
              <a:rPr lang="en-US" sz="2050" dirty="0">
                <a:solidFill>
                  <a:srgbClr val="D4D4D1"/>
                </a:solidFill>
                <a:latin typeface="IBM Plex Sans Medium" pitchFamily="34" charset="0"/>
                <a:ea typeface="IBM Plex Sans Medium" pitchFamily="34" charset="-122"/>
                <a:cs typeface="IBM Plex Sans Medium" pitchFamily="34" charset="-120"/>
              </a:rPr>
              <a:t>Cross-Validation</a:t>
            </a:r>
            <a:endParaRPr lang="en-US" sz="2050" dirty="0"/>
          </a:p>
        </p:txBody>
      </p:sp>
      <p:sp>
        <p:nvSpPr>
          <p:cNvPr id="9" name="Text 6"/>
          <p:cNvSpPr/>
          <p:nvPr/>
        </p:nvSpPr>
        <p:spPr>
          <a:xfrm>
            <a:off x="946190" y="4633674"/>
            <a:ext cx="6053614" cy="336352"/>
          </a:xfrm>
          <a:prstGeom prst="rect">
            <a:avLst/>
          </a:prstGeom>
          <a:noFill/>
          <a:ln/>
        </p:spPr>
        <p:txBody>
          <a:bodyPr wrap="none" lIns="0" tIns="0" rIns="0" bIns="0" rtlCol="0" anchor="t"/>
          <a:lstStyle/>
          <a:p>
            <a:pPr algn="ctr" indent="0" marL="0">
              <a:lnSpc>
                <a:spcPts val="2600"/>
              </a:lnSpc>
              <a:buNone/>
            </a:pPr>
            <a:r>
              <a:rPr lang="en-US" sz="1650" dirty="0">
                <a:solidFill>
                  <a:srgbClr val="D4D4D1"/>
                </a:solidFill>
                <a:latin typeface="Roboto" pitchFamily="34" charset="0"/>
                <a:ea typeface="Roboto" pitchFamily="34" charset="-122"/>
                <a:cs typeface="Roboto" pitchFamily="34" charset="-120"/>
              </a:rPr>
              <a:t>Evaluate the model's performance using cross-validation.</a:t>
            </a:r>
            <a:endParaRPr lang="en-US" sz="1650" dirty="0"/>
          </a:p>
        </p:txBody>
      </p:sp>
      <p:sp>
        <p:nvSpPr>
          <p:cNvPr id="10" name="Shape 7"/>
          <p:cNvSpPr/>
          <p:nvPr/>
        </p:nvSpPr>
        <p:spPr>
          <a:xfrm>
            <a:off x="7303651" y="5916156"/>
            <a:ext cx="22860" cy="735925"/>
          </a:xfrm>
          <a:prstGeom prst="roundRect">
            <a:avLst>
              <a:gd name="adj" fmla="val 137978"/>
            </a:avLst>
          </a:prstGeom>
          <a:solidFill>
            <a:srgbClr val="61646A"/>
          </a:solidFill>
          <a:ln/>
        </p:spPr>
      </p:sp>
      <p:sp>
        <p:nvSpPr>
          <p:cNvPr id="11" name="Shape 8"/>
          <p:cNvSpPr/>
          <p:nvPr/>
        </p:nvSpPr>
        <p:spPr>
          <a:xfrm>
            <a:off x="7078623" y="5679698"/>
            <a:ext cx="473035" cy="473035"/>
          </a:xfrm>
          <a:prstGeom prst="roundRect">
            <a:avLst>
              <a:gd name="adj" fmla="val 6668"/>
            </a:avLst>
          </a:prstGeom>
          <a:solidFill>
            <a:srgbClr val="484B51"/>
          </a:solidFill>
          <a:ln/>
        </p:spPr>
      </p:sp>
      <p:sp>
        <p:nvSpPr>
          <p:cNvPr id="12" name="Text 9"/>
          <p:cNvSpPr/>
          <p:nvPr/>
        </p:nvSpPr>
        <p:spPr>
          <a:xfrm>
            <a:off x="7220545" y="5758517"/>
            <a:ext cx="189190" cy="315397"/>
          </a:xfrm>
          <a:prstGeom prst="rect">
            <a:avLst/>
          </a:prstGeom>
          <a:noFill/>
          <a:ln/>
        </p:spPr>
        <p:txBody>
          <a:bodyPr wrap="none" lIns="0" tIns="0" rIns="0" bIns="0" rtlCol="0" anchor="t"/>
          <a:lstStyle/>
          <a:p>
            <a:pPr algn="ctr" indent="0" marL="0">
              <a:lnSpc>
                <a:spcPts val="2450"/>
              </a:lnSpc>
              <a:buNone/>
            </a:pPr>
            <a:r>
              <a:rPr lang="en-US" sz="2450" dirty="0">
                <a:solidFill>
                  <a:srgbClr val="D4D4D1"/>
                </a:solidFill>
                <a:latin typeface="IBM Plex Sans Medium" pitchFamily="34" charset="0"/>
                <a:ea typeface="IBM Plex Sans Medium" pitchFamily="34" charset="-122"/>
                <a:cs typeface="IBM Plex Sans Medium" pitchFamily="34" charset="-120"/>
              </a:rPr>
              <a:t>2</a:t>
            </a:r>
            <a:endParaRPr lang="en-US" sz="2450" dirty="0"/>
          </a:p>
        </p:txBody>
      </p:sp>
      <p:sp>
        <p:nvSpPr>
          <p:cNvPr id="13" name="Text 10"/>
          <p:cNvSpPr/>
          <p:nvPr/>
        </p:nvSpPr>
        <p:spPr>
          <a:xfrm>
            <a:off x="5887164" y="6862405"/>
            <a:ext cx="2856071" cy="328613"/>
          </a:xfrm>
          <a:prstGeom prst="rect">
            <a:avLst/>
          </a:prstGeom>
          <a:noFill/>
          <a:ln/>
        </p:spPr>
        <p:txBody>
          <a:bodyPr wrap="none" lIns="0" tIns="0" rIns="0" bIns="0" rtlCol="0" anchor="t"/>
          <a:lstStyle/>
          <a:p>
            <a:pPr algn="ctr" indent="0" marL="0">
              <a:lnSpc>
                <a:spcPts val="2550"/>
              </a:lnSpc>
              <a:buNone/>
            </a:pPr>
            <a:r>
              <a:rPr lang="en-US" sz="2050" dirty="0">
                <a:solidFill>
                  <a:srgbClr val="D4D4D1"/>
                </a:solidFill>
                <a:latin typeface="IBM Plex Sans Medium" pitchFamily="34" charset="0"/>
                <a:ea typeface="IBM Plex Sans Medium" pitchFamily="34" charset="-122"/>
                <a:cs typeface="IBM Plex Sans Medium" pitchFamily="34" charset="-120"/>
              </a:rPr>
              <a:t>Hyperparameter Tuning</a:t>
            </a:r>
            <a:endParaRPr lang="en-US" sz="2050" dirty="0"/>
          </a:p>
        </p:txBody>
      </p:sp>
      <p:sp>
        <p:nvSpPr>
          <p:cNvPr id="14" name="Text 11"/>
          <p:cNvSpPr/>
          <p:nvPr/>
        </p:nvSpPr>
        <p:spPr>
          <a:xfrm>
            <a:off x="4288393" y="7317105"/>
            <a:ext cx="6053614" cy="336352"/>
          </a:xfrm>
          <a:prstGeom prst="rect">
            <a:avLst/>
          </a:prstGeom>
          <a:noFill/>
          <a:ln/>
        </p:spPr>
        <p:txBody>
          <a:bodyPr wrap="none" lIns="0" tIns="0" rIns="0" bIns="0" rtlCol="0" anchor="t"/>
          <a:lstStyle/>
          <a:p>
            <a:pPr algn="ctr" indent="0" marL="0">
              <a:lnSpc>
                <a:spcPts val="2600"/>
              </a:lnSpc>
              <a:buNone/>
            </a:pPr>
            <a:r>
              <a:rPr lang="en-US" sz="1650" dirty="0">
                <a:solidFill>
                  <a:srgbClr val="D4D4D1"/>
                </a:solidFill>
                <a:latin typeface="Roboto" pitchFamily="34" charset="0"/>
                <a:ea typeface="Roboto" pitchFamily="34" charset="-122"/>
                <a:cs typeface="Roboto" pitchFamily="34" charset="-120"/>
              </a:rPr>
              <a:t>Optimize the model using hyperparameter tuning.</a:t>
            </a:r>
            <a:endParaRPr lang="en-US" sz="1650" dirty="0"/>
          </a:p>
        </p:txBody>
      </p:sp>
      <p:sp>
        <p:nvSpPr>
          <p:cNvPr id="15" name="Shape 12"/>
          <p:cNvSpPr/>
          <p:nvPr/>
        </p:nvSpPr>
        <p:spPr>
          <a:xfrm>
            <a:off x="10645854" y="5180350"/>
            <a:ext cx="22860" cy="735925"/>
          </a:xfrm>
          <a:prstGeom prst="roundRect">
            <a:avLst>
              <a:gd name="adj" fmla="val 137978"/>
            </a:avLst>
          </a:prstGeom>
          <a:solidFill>
            <a:srgbClr val="61646A"/>
          </a:solidFill>
          <a:ln/>
        </p:spPr>
      </p:sp>
      <p:sp>
        <p:nvSpPr>
          <p:cNvPr id="16" name="Shape 13"/>
          <p:cNvSpPr/>
          <p:nvPr/>
        </p:nvSpPr>
        <p:spPr>
          <a:xfrm>
            <a:off x="10420826" y="5679698"/>
            <a:ext cx="473035" cy="473035"/>
          </a:xfrm>
          <a:prstGeom prst="roundRect">
            <a:avLst>
              <a:gd name="adj" fmla="val 6668"/>
            </a:avLst>
          </a:prstGeom>
          <a:solidFill>
            <a:srgbClr val="484B51"/>
          </a:solidFill>
          <a:ln/>
        </p:spPr>
      </p:sp>
      <p:sp>
        <p:nvSpPr>
          <p:cNvPr id="17" name="Text 14"/>
          <p:cNvSpPr/>
          <p:nvPr/>
        </p:nvSpPr>
        <p:spPr>
          <a:xfrm>
            <a:off x="10562749" y="5758517"/>
            <a:ext cx="189190" cy="315397"/>
          </a:xfrm>
          <a:prstGeom prst="rect">
            <a:avLst/>
          </a:prstGeom>
          <a:noFill/>
          <a:ln/>
        </p:spPr>
        <p:txBody>
          <a:bodyPr wrap="none" lIns="0" tIns="0" rIns="0" bIns="0" rtlCol="0" anchor="t"/>
          <a:lstStyle/>
          <a:p>
            <a:pPr algn="ctr" indent="0" marL="0">
              <a:lnSpc>
                <a:spcPts val="2450"/>
              </a:lnSpc>
              <a:buNone/>
            </a:pPr>
            <a:r>
              <a:rPr lang="en-US" sz="2450" dirty="0">
                <a:solidFill>
                  <a:srgbClr val="D4D4D1"/>
                </a:solidFill>
                <a:latin typeface="IBM Plex Sans Medium" pitchFamily="34" charset="0"/>
                <a:ea typeface="IBM Plex Sans Medium" pitchFamily="34" charset="-122"/>
                <a:cs typeface="IBM Plex Sans Medium" pitchFamily="34" charset="-120"/>
              </a:rPr>
              <a:t>3</a:t>
            </a:r>
            <a:endParaRPr lang="en-US" sz="2450" dirty="0"/>
          </a:p>
        </p:txBody>
      </p:sp>
      <p:sp>
        <p:nvSpPr>
          <p:cNvPr id="18" name="Text 15"/>
          <p:cNvSpPr/>
          <p:nvPr/>
        </p:nvSpPr>
        <p:spPr>
          <a:xfrm>
            <a:off x="9343192" y="4178975"/>
            <a:ext cx="2628424" cy="328613"/>
          </a:xfrm>
          <a:prstGeom prst="rect">
            <a:avLst/>
          </a:prstGeom>
          <a:noFill/>
          <a:ln/>
        </p:spPr>
        <p:txBody>
          <a:bodyPr wrap="none" lIns="0" tIns="0" rIns="0" bIns="0" rtlCol="0" anchor="t"/>
          <a:lstStyle/>
          <a:p>
            <a:pPr algn="ctr" indent="0" marL="0">
              <a:lnSpc>
                <a:spcPts val="2550"/>
              </a:lnSpc>
              <a:buNone/>
            </a:pPr>
            <a:r>
              <a:rPr lang="en-US" sz="2050" dirty="0">
                <a:solidFill>
                  <a:srgbClr val="D4D4D1"/>
                </a:solidFill>
                <a:latin typeface="IBM Plex Sans Medium" pitchFamily="34" charset="0"/>
                <a:ea typeface="IBM Plex Sans Medium" pitchFamily="34" charset="-122"/>
                <a:cs typeface="IBM Plex Sans Medium" pitchFamily="34" charset="-120"/>
              </a:rPr>
              <a:t>Metrics Used</a:t>
            </a:r>
            <a:endParaRPr lang="en-US" sz="2050" dirty="0"/>
          </a:p>
        </p:txBody>
      </p:sp>
      <p:sp>
        <p:nvSpPr>
          <p:cNvPr id="19" name="Text 16"/>
          <p:cNvSpPr/>
          <p:nvPr/>
        </p:nvSpPr>
        <p:spPr>
          <a:xfrm>
            <a:off x="7630597" y="4633674"/>
            <a:ext cx="6053614" cy="336352"/>
          </a:xfrm>
          <a:prstGeom prst="rect">
            <a:avLst/>
          </a:prstGeom>
          <a:noFill/>
          <a:ln/>
        </p:spPr>
        <p:txBody>
          <a:bodyPr wrap="none" lIns="0" tIns="0" rIns="0" bIns="0" rtlCol="0" anchor="t"/>
          <a:lstStyle/>
          <a:p>
            <a:pPr algn="ctr" indent="0" marL="0">
              <a:lnSpc>
                <a:spcPts val="2600"/>
              </a:lnSpc>
              <a:buNone/>
            </a:pPr>
            <a:r>
              <a:rPr lang="en-US" sz="1650" dirty="0">
                <a:solidFill>
                  <a:srgbClr val="D4D4D1"/>
                </a:solidFill>
                <a:latin typeface="Roboto" pitchFamily="34" charset="0"/>
                <a:ea typeface="Roboto" pitchFamily="34" charset="-122"/>
                <a:cs typeface="Roboto" pitchFamily="34" charset="-120"/>
              </a:rPr>
              <a:t>Accuracy, Precision, Recall, Macro-F1 Score.</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750576"/>
            <a:ext cx="5738455"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Evaluation on Test Set</a:t>
            </a:r>
            <a:endParaRPr lang="en-US" sz="4450" dirty="0"/>
          </a:p>
        </p:txBody>
      </p:sp>
      <p:sp>
        <p:nvSpPr>
          <p:cNvPr id="4" name="Text 1"/>
          <p:cNvSpPr/>
          <p:nvPr/>
        </p:nvSpPr>
        <p:spPr>
          <a:xfrm>
            <a:off x="6280190" y="2912864"/>
            <a:ext cx="3608070" cy="748427"/>
          </a:xfrm>
          <a:prstGeom prst="rect">
            <a:avLst/>
          </a:prstGeom>
          <a:noFill/>
          <a:ln/>
        </p:spPr>
        <p:txBody>
          <a:bodyPr wrap="none" lIns="0" tIns="0" rIns="0" bIns="0" rtlCol="0" anchor="t"/>
          <a:lstStyle/>
          <a:p>
            <a:pPr algn="ctr" indent="0" marL="0">
              <a:lnSpc>
                <a:spcPts val="5850"/>
              </a:lnSpc>
              <a:buNone/>
            </a:pPr>
            <a:r>
              <a:rPr lang="en-US" sz="5850" dirty="0">
                <a:solidFill>
                  <a:srgbClr val="D4D4D1"/>
                </a:solidFill>
                <a:latin typeface="IBM Plex Sans Medium" pitchFamily="34" charset="0"/>
                <a:ea typeface="IBM Plex Sans Medium" pitchFamily="34" charset="-122"/>
                <a:cs typeface="IBM Plex Sans Medium" pitchFamily="34" charset="-120"/>
              </a:rPr>
              <a:t>0.79</a:t>
            </a:r>
            <a:endParaRPr lang="en-US" sz="5850" dirty="0"/>
          </a:p>
        </p:txBody>
      </p:sp>
      <p:sp>
        <p:nvSpPr>
          <p:cNvPr id="5" name="Text 2"/>
          <p:cNvSpPr/>
          <p:nvPr/>
        </p:nvSpPr>
        <p:spPr>
          <a:xfrm>
            <a:off x="6666548" y="3944660"/>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Macro-F1 Score</a:t>
            </a:r>
            <a:endParaRPr lang="en-US" sz="2200" dirty="0"/>
          </a:p>
        </p:txBody>
      </p:sp>
      <p:sp>
        <p:nvSpPr>
          <p:cNvPr id="6" name="Text 3"/>
          <p:cNvSpPr/>
          <p:nvPr/>
        </p:nvSpPr>
        <p:spPr>
          <a:xfrm>
            <a:off x="10228421" y="2912864"/>
            <a:ext cx="3608189" cy="748427"/>
          </a:xfrm>
          <a:prstGeom prst="rect">
            <a:avLst/>
          </a:prstGeom>
          <a:noFill/>
          <a:ln/>
        </p:spPr>
        <p:txBody>
          <a:bodyPr wrap="none" lIns="0" tIns="0" rIns="0" bIns="0" rtlCol="0" anchor="t"/>
          <a:lstStyle/>
          <a:p>
            <a:pPr algn="ctr" indent="0" marL="0">
              <a:lnSpc>
                <a:spcPts val="5850"/>
              </a:lnSpc>
              <a:buNone/>
            </a:pPr>
            <a:r>
              <a:rPr lang="en-US" sz="5850" dirty="0">
                <a:solidFill>
                  <a:srgbClr val="D4D4D1"/>
                </a:solidFill>
                <a:latin typeface="IBM Plex Sans Medium" pitchFamily="34" charset="0"/>
                <a:ea typeface="IBM Plex Sans Medium" pitchFamily="34" charset="-122"/>
                <a:cs typeface="IBM Plex Sans Medium" pitchFamily="34" charset="-120"/>
              </a:rPr>
              <a:t>0.74</a:t>
            </a:r>
            <a:endParaRPr lang="en-US" sz="5850" dirty="0"/>
          </a:p>
        </p:txBody>
      </p:sp>
      <p:sp>
        <p:nvSpPr>
          <p:cNvPr id="7" name="Text 4"/>
          <p:cNvSpPr/>
          <p:nvPr/>
        </p:nvSpPr>
        <p:spPr>
          <a:xfrm>
            <a:off x="10614898" y="3944660"/>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Macro Precision</a:t>
            </a:r>
            <a:endParaRPr lang="en-US" sz="2200" dirty="0"/>
          </a:p>
        </p:txBody>
      </p:sp>
      <p:sp>
        <p:nvSpPr>
          <p:cNvPr id="8" name="Text 5"/>
          <p:cNvSpPr/>
          <p:nvPr/>
        </p:nvSpPr>
        <p:spPr>
          <a:xfrm>
            <a:off x="6280190" y="5092779"/>
            <a:ext cx="3608070" cy="748427"/>
          </a:xfrm>
          <a:prstGeom prst="rect">
            <a:avLst/>
          </a:prstGeom>
          <a:noFill/>
          <a:ln/>
        </p:spPr>
        <p:txBody>
          <a:bodyPr wrap="none" lIns="0" tIns="0" rIns="0" bIns="0" rtlCol="0" anchor="t"/>
          <a:lstStyle/>
          <a:p>
            <a:pPr algn="ctr" indent="0" marL="0">
              <a:lnSpc>
                <a:spcPts val="5850"/>
              </a:lnSpc>
              <a:buNone/>
            </a:pPr>
            <a:r>
              <a:rPr lang="en-US" sz="5850" dirty="0">
                <a:solidFill>
                  <a:srgbClr val="D4D4D1"/>
                </a:solidFill>
                <a:latin typeface="IBM Plex Sans Medium" pitchFamily="34" charset="0"/>
                <a:ea typeface="IBM Plex Sans Medium" pitchFamily="34" charset="-122"/>
                <a:cs typeface="IBM Plex Sans Medium" pitchFamily="34" charset="-120"/>
              </a:rPr>
              <a:t>0.87</a:t>
            </a:r>
            <a:endParaRPr lang="en-US" sz="5850" dirty="0"/>
          </a:p>
        </p:txBody>
      </p:sp>
      <p:sp>
        <p:nvSpPr>
          <p:cNvPr id="9" name="Text 6"/>
          <p:cNvSpPr/>
          <p:nvPr/>
        </p:nvSpPr>
        <p:spPr>
          <a:xfrm>
            <a:off x="6666548" y="6124575"/>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Macro Recall</a:t>
            </a:r>
            <a:endParaRPr lang="en-US" sz="2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328624"/>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Conclusion: Towards a More Efficient SOC</a:t>
            </a:r>
            <a:endParaRPr lang="en-US" sz="4450" dirty="0"/>
          </a:p>
        </p:txBody>
      </p:sp>
      <p:sp>
        <p:nvSpPr>
          <p:cNvPr id="4" name="Text 1"/>
          <p:cNvSpPr/>
          <p:nvPr/>
        </p:nvSpPr>
        <p:spPr>
          <a:xfrm>
            <a:off x="793790" y="4086344"/>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The machine learning model successfully classified cybersecurity incidents, achieving high accuracy and F1 scores. This solution has the potential to significantly improve SOC efficiency and effectiveness by automating incident classification and allowing analysts to focus on critical threats.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2024-12-27T09:35:52Z</dcterms:created>
  <dcterms:modified xsi:type="dcterms:W3CDTF">2024-12-27T09:35:52Z</dcterms:modified>
</cp:coreProperties>
</file>